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92" r:id="rId2"/>
    <p:sldId id="287" r:id="rId3"/>
    <p:sldId id="288" r:id="rId4"/>
    <p:sldId id="296" r:id="rId5"/>
    <p:sldId id="298" r:id="rId6"/>
    <p:sldId id="302" r:id="rId7"/>
    <p:sldId id="299" r:id="rId8"/>
    <p:sldId id="297" r:id="rId9"/>
    <p:sldId id="289" r:id="rId10"/>
    <p:sldId id="301" r:id="rId11"/>
    <p:sldId id="290" r:id="rId12"/>
  </p:sldIdLst>
  <p:sldSz cx="17559338" cy="9875838"/>
  <p:notesSz cx="6858000" cy="9144000"/>
  <p:defaultTextStyle>
    <a:defPPr>
      <a:defRPr lang="pt-BR"/>
    </a:defPPr>
    <a:lvl1pPr marL="0" algn="l" defTabSz="1368143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4071" algn="l" defTabSz="1368143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68143" algn="l" defTabSz="1368143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2216" algn="l" defTabSz="1368143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36287" algn="l" defTabSz="1368143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0358" algn="l" defTabSz="1368143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04429" algn="l" defTabSz="1368143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788503" algn="l" defTabSz="1368143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72574" algn="l" defTabSz="1368143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3" orient="horz" pos="6219">
          <p15:clr>
            <a:srgbClr val="A4A3A4"/>
          </p15:clr>
        </p15:guide>
        <p15:guide id="17">
          <p15:clr>
            <a:srgbClr val="A4A3A4"/>
          </p15:clr>
        </p15:guide>
        <p15:guide id="19" pos="11059">
          <p15:clr>
            <a:srgbClr val="A4A3A4"/>
          </p15:clr>
        </p15:guide>
        <p15:guide id="21" pos="5531" userDrawn="1">
          <p15:clr>
            <a:srgbClr val="A4A3A4"/>
          </p15:clr>
        </p15:guide>
        <p15:guide id="22" orient="horz" pos="311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  <a:srgbClr val="1AA97C"/>
    <a:srgbClr val="A6CC48"/>
    <a:srgbClr val="0464AE"/>
    <a:srgbClr val="00AEEF"/>
    <a:srgbClr val="131313"/>
    <a:srgbClr val="FEB70C"/>
    <a:srgbClr val="FFCC00"/>
    <a:srgbClr val="E7E7E7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65" autoAdjust="0"/>
    <p:restoredTop sz="85752" autoAdjust="0"/>
  </p:normalViewPr>
  <p:slideViewPr>
    <p:cSldViewPr snapToGrid="0">
      <p:cViewPr>
        <p:scale>
          <a:sx n="50" d="100"/>
          <a:sy n="50" d="100"/>
        </p:scale>
        <p:origin x="300" y="120"/>
      </p:cViewPr>
      <p:guideLst>
        <p:guide orient="horz"/>
        <p:guide orient="horz" pos="6219"/>
        <p:guide/>
        <p:guide pos="11059"/>
        <p:guide pos="5531"/>
        <p:guide orient="horz" pos="311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0840108401084011E-2"/>
          <c:y val="0.14879886238193882"/>
          <c:w val="0.960252935862692"/>
          <c:h val="0.70157594760093156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73170288"/>
        <c:axId val="1673173552"/>
      </c:barChart>
      <c:catAx>
        <c:axId val="1673170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73173552"/>
        <c:crosses val="autoZero"/>
        <c:auto val="1"/>
        <c:lblAlgn val="ctr"/>
        <c:lblOffset val="100"/>
        <c:noMultiLvlLbl val="0"/>
      </c:catAx>
      <c:valAx>
        <c:axId val="16731735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73170288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Picture 1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-4152900" y="-2418773"/>
          <a:ext cx="7086600" cy="4794358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2A187A-9E05-964C-A4CA-3DBC0BC1C857}" type="datetimeFigureOut">
              <a:rPr lang="en-US" smtClean="0"/>
              <a:pPr/>
              <a:t>5/10/2017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29E9A-FD1A-9D40-B596-0E8C8B4E6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705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407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684071" algn="l" defTabSz="68407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1368143" algn="l" defTabSz="68407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2052216" algn="l" defTabSz="68407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2736287" algn="l" defTabSz="68407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3420358" algn="l" defTabSz="68407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4104429" algn="l" defTabSz="68407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788503" algn="l" defTabSz="68407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472574" algn="l" defTabSz="68407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/>
              <a:t>MonkeyBusiness</a:t>
            </a:r>
          </a:p>
          <a:p>
            <a:r>
              <a:rPr lang="pt-BR" b="1" dirty="0" smtClean="0"/>
              <a:t>SLIDEKIT 2017</a:t>
            </a:r>
          </a:p>
          <a:p>
            <a:r>
              <a:rPr lang="pt-BR" dirty="0" smtClean="0"/>
              <a:t>Base criativa da sua apresentação</a:t>
            </a:r>
          </a:p>
          <a:p>
            <a:r>
              <a:rPr lang="pt-BR" dirty="0" smtClean="0"/>
              <a:t>EXAME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29E9A-FD1A-9D40-B596-0E8C8B4E631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7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/>
              <a:t>MonkeyBusiness</a:t>
            </a:r>
          </a:p>
          <a:p>
            <a:r>
              <a:rPr lang="pt-BR" dirty="0" smtClean="0"/>
              <a:t>Design em Movimento</a:t>
            </a:r>
          </a:p>
          <a:p>
            <a:r>
              <a:rPr lang="pt-BR" dirty="0" err="1" smtClean="0"/>
              <a:t>www.monkeybusiness.com.br</a:t>
            </a:r>
            <a:endParaRPr lang="pt-BR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29E9A-FD1A-9D40-B596-0E8C8B4E631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10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/>
              <a:t>MonkeyBusiness</a:t>
            </a:r>
          </a:p>
          <a:p>
            <a:r>
              <a:rPr lang="pt-BR" dirty="0" smtClean="0"/>
              <a:t>Design em Movimento</a:t>
            </a:r>
          </a:p>
          <a:p>
            <a:r>
              <a:rPr lang="pt-BR" dirty="0" err="1" smtClean="0"/>
              <a:t>www.monkeybusiness.com.br</a:t>
            </a:r>
            <a:endParaRPr lang="pt-BR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29E9A-FD1A-9D40-B596-0E8C8B4E631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092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/>
              <a:t>MonkeyBusiness</a:t>
            </a:r>
          </a:p>
          <a:p>
            <a:r>
              <a:rPr lang="pt-BR" dirty="0" smtClean="0"/>
              <a:t>Design em Movimento</a:t>
            </a:r>
          </a:p>
          <a:p>
            <a:r>
              <a:rPr lang="pt-BR" dirty="0" err="1" smtClean="0"/>
              <a:t>www.monkeybusiness.com.br</a:t>
            </a:r>
            <a:endParaRPr lang="pt-BR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29E9A-FD1A-9D40-B596-0E8C8B4E631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923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/>
              <a:t>MonkeyBusiness</a:t>
            </a:r>
          </a:p>
          <a:p>
            <a:r>
              <a:rPr lang="pt-BR" dirty="0" smtClean="0"/>
              <a:t>Design em Movimento</a:t>
            </a:r>
          </a:p>
          <a:p>
            <a:r>
              <a:rPr lang="pt-BR" dirty="0" err="1" smtClean="0"/>
              <a:t>www.monkeybusiness.com.br</a:t>
            </a:r>
            <a:endParaRPr lang="pt-BR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29E9A-FD1A-9D40-B596-0E8C8B4E631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54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/>
              <a:t>MonkeyBusiness</a:t>
            </a:r>
          </a:p>
          <a:p>
            <a:r>
              <a:rPr lang="pt-BR" dirty="0" smtClean="0"/>
              <a:t>Design em Movimento</a:t>
            </a:r>
          </a:p>
          <a:p>
            <a:r>
              <a:rPr lang="pt-BR" dirty="0" err="1" smtClean="0"/>
              <a:t>www.monkeybusiness.com.br</a:t>
            </a:r>
            <a:endParaRPr lang="pt-BR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29E9A-FD1A-9D40-B596-0E8C8B4E631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41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/>
              <a:t>MonkeyBusiness</a:t>
            </a:r>
          </a:p>
          <a:p>
            <a:r>
              <a:rPr lang="pt-BR" dirty="0" smtClean="0"/>
              <a:t>Design em Movimento</a:t>
            </a:r>
          </a:p>
          <a:p>
            <a:r>
              <a:rPr lang="pt-BR" dirty="0" err="1" smtClean="0"/>
              <a:t>www.monkeybusiness.com.br</a:t>
            </a:r>
            <a:endParaRPr lang="pt-BR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29E9A-FD1A-9D40-B596-0E8C8B4E631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302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/>
              <a:t>MonkeyBusiness</a:t>
            </a:r>
          </a:p>
          <a:p>
            <a:r>
              <a:rPr lang="pt-BR" dirty="0" smtClean="0"/>
              <a:t>Design em Movimento</a:t>
            </a:r>
          </a:p>
          <a:p>
            <a:r>
              <a:rPr lang="pt-BR" dirty="0" err="1" smtClean="0"/>
              <a:t>www.monkeybusiness.com.br</a:t>
            </a:r>
            <a:endParaRPr lang="pt-BR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29E9A-FD1A-9D40-B596-0E8C8B4E631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087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/>
              <a:t>MonkeyBusiness</a:t>
            </a:r>
          </a:p>
          <a:p>
            <a:r>
              <a:rPr lang="pt-BR" dirty="0" smtClean="0"/>
              <a:t>Design em Movimento</a:t>
            </a:r>
          </a:p>
          <a:p>
            <a:r>
              <a:rPr lang="pt-BR" dirty="0" err="1" smtClean="0"/>
              <a:t>www.monkeybusiness.com.br</a:t>
            </a:r>
            <a:endParaRPr lang="pt-BR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29E9A-FD1A-9D40-B596-0E8C8B4E631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456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/>
              <a:t>MonkeyBusiness</a:t>
            </a:r>
          </a:p>
          <a:p>
            <a:r>
              <a:rPr lang="pt-BR" dirty="0" smtClean="0"/>
              <a:t>Design em Movimento</a:t>
            </a:r>
          </a:p>
          <a:p>
            <a:r>
              <a:rPr lang="pt-BR" dirty="0" err="1" smtClean="0"/>
              <a:t>www.monkeybusiness.com.br</a:t>
            </a:r>
            <a:endParaRPr lang="pt-BR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29E9A-FD1A-9D40-B596-0E8C8B4E631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55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/>
              <a:t>MonkeyBusiness</a:t>
            </a:r>
          </a:p>
          <a:p>
            <a:r>
              <a:rPr lang="pt-BR" dirty="0" smtClean="0"/>
              <a:t>Design em Movimento</a:t>
            </a:r>
          </a:p>
          <a:p>
            <a:r>
              <a:rPr lang="pt-BR" dirty="0" err="1" smtClean="0"/>
              <a:t>www.monkeybusiness.com.br</a:t>
            </a:r>
            <a:endParaRPr lang="pt-BR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29E9A-FD1A-9D40-B596-0E8C8B4E631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80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73233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9703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557045" cy="987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21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1368143" rtl="0" eaLnBrk="1" latinLnBrk="0" hangingPunct="1">
        <a:spcBef>
          <a:spcPct val="0"/>
        </a:spcBef>
        <a:buNone/>
        <a:defRPr sz="6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3054" indent="-513054" algn="l" defTabSz="1368143" rtl="0" eaLnBrk="1" latinLnBrk="0" hangingPunct="1">
        <a:spcBef>
          <a:spcPct val="20000"/>
        </a:spcBef>
        <a:buFont typeface="Arial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111617" indent="-427544" algn="l" defTabSz="1368143" rtl="0" eaLnBrk="1" latinLnBrk="0" hangingPunct="1">
        <a:spcBef>
          <a:spcPct val="20000"/>
        </a:spcBef>
        <a:buFont typeface="Arial" pitchFamily="34" charset="0"/>
        <a:buChar char="–"/>
        <a:defRPr sz="4200" kern="1200">
          <a:solidFill>
            <a:schemeClr val="tx1"/>
          </a:solidFill>
          <a:latin typeface="+mn-lt"/>
          <a:ea typeface="+mn-ea"/>
          <a:cs typeface="+mn-cs"/>
        </a:defRPr>
      </a:lvl2pPr>
      <a:lvl3pPr marL="1710180" indent="-342036" algn="l" defTabSz="1368143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394251" indent="-342036" algn="l" defTabSz="1368143" rtl="0" eaLnBrk="1" latinLnBrk="0" hangingPunct="1">
        <a:spcBef>
          <a:spcPct val="20000"/>
        </a:spcBef>
        <a:buFont typeface="Arial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4pPr>
      <a:lvl5pPr marL="3078323" indent="-342036" algn="l" defTabSz="1368143" rtl="0" eaLnBrk="1" latinLnBrk="0" hangingPunct="1">
        <a:spcBef>
          <a:spcPct val="20000"/>
        </a:spcBef>
        <a:buFont typeface="Arial" pitchFamily="34" charset="0"/>
        <a:buChar char="»"/>
        <a:defRPr sz="3100" kern="1200">
          <a:solidFill>
            <a:schemeClr val="tx1"/>
          </a:solidFill>
          <a:latin typeface="+mn-lt"/>
          <a:ea typeface="+mn-ea"/>
          <a:cs typeface="+mn-cs"/>
        </a:defRPr>
      </a:lvl5pPr>
      <a:lvl6pPr marL="3762394" indent="-342036" algn="l" defTabSz="1368143" rtl="0" eaLnBrk="1" latinLnBrk="0" hangingPunct="1">
        <a:spcBef>
          <a:spcPct val="20000"/>
        </a:spcBef>
        <a:buFont typeface="Arial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6pPr>
      <a:lvl7pPr marL="4446467" indent="-342036" algn="l" defTabSz="1368143" rtl="0" eaLnBrk="1" latinLnBrk="0" hangingPunct="1">
        <a:spcBef>
          <a:spcPct val="20000"/>
        </a:spcBef>
        <a:buFont typeface="Arial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7pPr>
      <a:lvl8pPr marL="5130538" indent="-342036" algn="l" defTabSz="1368143" rtl="0" eaLnBrk="1" latinLnBrk="0" hangingPunct="1">
        <a:spcBef>
          <a:spcPct val="20000"/>
        </a:spcBef>
        <a:buFont typeface="Arial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8pPr>
      <a:lvl9pPr marL="5814609" indent="-342036" algn="l" defTabSz="1368143" rtl="0" eaLnBrk="1" latinLnBrk="0" hangingPunct="1">
        <a:spcBef>
          <a:spcPct val="20000"/>
        </a:spcBef>
        <a:buFont typeface="Arial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36814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4071" algn="l" defTabSz="136814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68143" algn="l" defTabSz="136814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2216" algn="l" defTabSz="136814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36287" algn="l" defTabSz="136814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0358" algn="l" defTabSz="136814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04429" algn="l" defTabSz="136814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88503" algn="l" defTabSz="136814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72574" algn="l" defTabSz="136814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12" Type="http://schemas.openxmlformats.org/officeDocument/2006/relationships/image" Target="../media/image11.em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11" Type="http://schemas.openxmlformats.org/officeDocument/2006/relationships/hyperlink" Target="https://goo.gl/tLShbL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5.png"/><Relationship Id="rId7" Type="http://schemas.openxmlformats.org/officeDocument/2006/relationships/hyperlink" Target="https://goo.gl/tLShb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11.emf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oo.gl/tLShbL" TargetMode="External"/><Relationship Id="rId11" Type="http://schemas.openxmlformats.org/officeDocument/2006/relationships/image" Target="../media/image22.png"/><Relationship Id="rId5" Type="http://schemas.openxmlformats.org/officeDocument/2006/relationships/image" Target="../media/image13.png"/><Relationship Id="rId10" Type="http://schemas.openxmlformats.org/officeDocument/2006/relationships/image" Target="../media/image21.png"/><Relationship Id="rId4" Type="http://schemas.openxmlformats.org/officeDocument/2006/relationships/image" Target="../media/image12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png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oo.gl/tLShbL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oo.gl/tLShbL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png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oo.gl/tLShbL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1765" y="1341"/>
            <a:ext cx="17555809" cy="9873160"/>
          </a:xfrm>
          <a:prstGeom prst="rect">
            <a:avLst/>
          </a:prstGeom>
          <a:solidFill>
            <a:srgbClr val="EC0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pic>
        <p:nvPicPr>
          <p:cNvPr id="36" name="Imagem 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87572" y="2158515"/>
            <a:ext cx="171432" cy="5558810"/>
          </a:xfrm>
          <a:prstGeom prst="rect">
            <a:avLst/>
          </a:prstGeom>
        </p:spPr>
      </p:pic>
      <p:sp>
        <p:nvSpPr>
          <p:cNvPr id="35" name="Retângulo 34"/>
          <p:cNvSpPr/>
          <p:nvPr/>
        </p:nvSpPr>
        <p:spPr>
          <a:xfrm>
            <a:off x="6386300" y="7687165"/>
            <a:ext cx="172704" cy="2187334"/>
          </a:xfrm>
          <a:prstGeom prst="rect">
            <a:avLst/>
          </a:prstGeom>
          <a:solidFill>
            <a:srgbClr val="EF0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47" name="Retângulo 46"/>
          <p:cNvSpPr/>
          <p:nvPr/>
        </p:nvSpPr>
        <p:spPr>
          <a:xfrm>
            <a:off x="6458511" y="8030691"/>
            <a:ext cx="10183003" cy="1110028"/>
          </a:xfrm>
          <a:prstGeom prst="rect">
            <a:avLst/>
          </a:prstGeom>
          <a:solidFill>
            <a:srgbClr val="EF0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pic>
        <p:nvPicPr>
          <p:cNvPr id="49" name="Imagem 4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11" t="41554" r="44144" b="50579"/>
          <a:stretch/>
        </p:blipFill>
        <p:spPr>
          <a:xfrm>
            <a:off x="7021632" y="4139603"/>
            <a:ext cx="2118308" cy="687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Conector Reto 64"/>
          <p:cNvCxnSpPr/>
          <p:nvPr/>
        </p:nvCxnSpPr>
        <p:spPr>
          <a:xfrm>
            <a:off x="7411426" y="5901424"/>
            <a:ext cx="10146148" cy="0"/>
          </a:xfrm>
          <a:prstGeom prst="line">
            <a:avLst/>
          </a:prstGeom>
          <a:ln w="3175">
            <a:solidFill>
              <a:srgbClr val="FFFFFF">
                <a:alpha val="25098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6595772" y="2046094"/>
            <a:ext cx="9908482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6600" b="1" dirty="0">
                <a:solidFill>
                  <a:schemeClr val="bg1"/>
                </a:solidFill>
                <a:latin typeface="Bodoni MT" panose="02070603080606020203" pitchFamily="18" charset="0"/>
              </a:rPr>
              <a:t>Pós-Graduação </a:t>
            </a:r>
            <a:endParaRPr lang="pt-BR" sz="6600" b="1" dirty="0" smtClean="0">
              <a:solidFill>
                <a:schemeClr val="bg1"/>
              </a:solidFill>
              <a:latin typeface="Bodoni MT" panose="02070603080606020203" pitchFamily="18" charset="0"/>
            </a:endParaRPr>
          </a:p>
          <a:p>
            <a:r>
              <a:rPr lang="pt-BR" sz="6600" b="1" dirty="0" smtClean="0">
                <a:solidFill>
                  <a:schemeClr val="bg1"/>
                </a:solidFill>
                <a:latin typeface="Bodoni MT" panose="02070603080606020203" pitchFamily="18" charset="0"/>
              </a:rPr>
              <a:t>Ciência </a:t>
            </a:r>
            <a:r>
              <a:rPr lang="pt-BR" sz="6600" b="1" dirty="0">
                <a:solidFill>
                  <a:schemeClr val="bg1"/>
                </a:solidFill>
                <a:latin typeface="Bodoni MT" panose="02070603080606020203" pitchFamily="18" charset="0"/>
              </a:rPr>
              <a:t>de Dados e Big Data</a:t>
            </a:r>
            <a:endParaRPr lang="pt-BR" sz="6600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265471" y="5816896"/>
            <a:ext cx="52597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Cibele Castelo Nogueira</a:t>
            </a:r>
            <a:endParaRPr lang="pt-BR" sz="4000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48" y="2921732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5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05606E-6 3.11897E-6 L 3.05606E-6 0.07524 " pathEditMode="relative" rAng="0" ptsTypes="AA">
                                      <p:cBhvr>
                                        <p:cTn id="14" dur="4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6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" presetClass="entr" presetSubtype="2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3579"/>
            <a:ext cx="17557045" cy="987583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553"/>
          <a:stretch/>
        </p:blipFill>
        <p:spPr>
          <a:xfrm>
            <a:off x="1145" y="0"/>
            <a:ext cx="17557045" cy="20193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91" t="8487" r="726" b="75310"/>
          <a:stretch/>
        </p:blipFill>
        <p:spPr>
          <a:xfrm>
            <a:off x="16573500" y="838200"/>
            <a:ext cx="857250" cy="16002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44" b="85340"/>
          <a:stretch/>
        </p:blipFill>
        <p:spPr>
          <a:xfrm>
            <a:off x="1145" y="0"/>
            <a:ext cx="15372205" cy="14478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68469" y="202674"/>
            <a:ext cx="14295281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6500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Avaliação do Modelo</a:t>
            </a:r>
            <a:endParaRPr lang="pt-BR" sz="65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68469" y="1344684"/>
            <a:ext cx="14295281" cy="466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b="1" dirty="0" smtClean="0"/>
              <a:t>Visualização dos valores reais do conjunto de teste e dos valores previstos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32" y="3681540"/>
            <a:ext cx="4953965" cy="36734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516" y="2168730"/>
            <a:ext cx="9510840" cy="684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031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07648E-6 1.82125E-6 L 0.04041 1.82125E-6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6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4.07648E-6 -1.38563E-6 L 0.03715 -1.38563E-6 " pathEditMode="relative" rAng="0" ptsTypes="AA">
                                      <p:cBhvr>
                                        <p:cTn id="22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3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decel="10000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3.11635E-6 2.71661E-7 L 3.11635E-6 0.03858 " pathEditMode="relative" rAng="0" ptsTypes="AA">
                                      <p:cBhvr>
                                        <p:cTn id="27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44" b="85340"/>
          <a:stretch/>
        </p:blipFill>
        <p:spPr>
          <a:xfrm>
            <a:off x="0" y="-27373"/>
            <a:ext cx="17733401" cy="1670184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3126542" y="4318128"/>
            <a:ext cx="14970958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6500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Conclusão</a:t>
            </a:r>
            <a:endParaRPr lang="pt-BR" sz="65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9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44" b="85340"/>
          <a:stretch/>
        </p:blipFill>
        <p:spPr>
          <a:xfrm>
            <a:off x="-3" y="1418335"/>
            <a:ext cx="17733401" cy="1670184"/>
          </a:xfrm>
          <a:prstGeom prst="rect">
            <a:avLst/>
          </a:prstGeom>
        </p:spPr>
      </p:pic>
      <p:pic>
        <p:nvPicPr>
          <p:cNvPr id="43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44" b="85340"/>
          <a:stretch/>
        </p:blipFill>
        <p:spPr>
          <a:xfrm>
            <a:off x="0" y="8447531"/>
            <a:ext cx="17733401" cy="167018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91" t="8487" r="726" b="75310"/>
          <a:stretch/>
        </p:blipFill>
        <p:spPr>
          <a:xfrm>
            <a:off x="16702088" y="-53548"/>
            <a:ext cx="857250" cy="1600200"/>
          </a:xfrm>
          <a:prstGeom prst="rect">
            <a:avLst/>
          </a:prstGeom>
        </p:spPr>
      </p:pic>
      <p:pic>
        <p:nvPicPr>
          <p:cNvPr id="60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44" b="85340"/>
          <a:stretch/>
        </p:blipFill>
        <p:spPr>
          <a:xfrm>
            <a:off x="0" y="-27373"/>
            <a:ext cx="17733401" cy="1670184"/>
          </a:xfrm>
          <a:prstGeom prst="rect">
            <a:avLst/>
          </a:prstGeom>
        </p:spPr>
      </p:pic>
      <p:pic>
        <p:nvPicPr>
          <p:cNvPr id="69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44" b="85340"/>
          <a:stretch/>
        </p:blipFill>
        <p:spPr>
          <a:xfrm>
            <a:off x="-6" y="2839960"/>
            <a:ext cx="17733401" cy="1670184"/>
          </a:xfrm>
          <a:prstGeom prst="rect">
            <a:avLst/>
          </a:prstGeom>
        </p:spPr>
      </p:pic>
      <p:pic>
        <p:nvPicPr>
          <p:cNvPr id="70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44" b="85340"/>
          <a:stretch/>
        </p:blipFill>
        <p:spPr>
          <a:xfrm>
            <a:off x="-9" y="4347520"/>
            <a:ext cx="17733401" cy="1670184"/>
          </a:xfrm>
          <a:prstGeom prst="rect">
            <a:avLst/>
          </a:prstGeom>
        </p:spPr>
      </p:pic>
      <p:pic>
        <p:nvPicPr>
          <p:cNvPr id="71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44" b="85340"/>
          <a:stretch/>
        </p:blipFill>
        <p:spPr>
          <a:xfrm>
            <a:off x="0" y="5760899"/>
            <a:ext cx="17733401" cy="1670184"/>
          </a:xfrm>
          <a:prstGeom prst="rect">
            <a:avLst/>
          </a:prstGeom>
        </p:spPr>
      </p:pic>
      <p:pic>
        <p:nvPicPr>
          <p:cNvPr id="72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44" b="85340"/>
          <a:stretch/>
        </p:blipFill>
        <p:spPr>
          <a:xfrm>
            <a:off x="0" y="7207318"/>
            <a:ext cx="17733401" cy="1670184"/>
          </a:xfrm>
          <a:prstGeom prst="rect">
            <a:avLst/>
          </a:prstGeom>
        </p:spPr>
      </p:pic>
      <p:sp>
        <p:nvSpPr>
          <p:cNvPr id="48" name="CaixaDeTexto 5"/>
          <p:cNvSpPr txBox="1"/>
          <p:nvPr/>
        </p:nvSpPr>
        <p:spPr>
          <a:xfrm>
            <a:off x="5234979" y="3670346"/>
            <a:ext cx="14295281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9600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Conclusão</a:t>
            </a:r>
            <a:endParaRPr lang="pt-BR" sz="96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9885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3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07648E-6 1.82125E-6 L 0.04041 1.82125E-6 " pathEditMode="relative" rAng="0" ptsTypes="AA">
                                      <p:cBhvr>
                                        <p:cTn id="13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6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3" presetClass="path" presetSubtype="0" decel="10000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3.11635E-6 2.71661E-7 L 3.11635E-6 0.03858 " pathEditMode="relative" rAng="0" ptsTypes="AA">
                                      <p:cBhvr>
                                        <p:cTn id="18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07648E-6 1.82125E-6 L 0.04041 1.82125E-6 " pathEditMode="relative" rAng="0" ptsTypes="AA">
                                      <p:cBhvr>
                                        <p:cTn id="31" dur="5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6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48" grpId="0"/>
      <p:bldP spid="4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" y="0"/>
            <a:ext cx="17557045" cy="987583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122" y="2514600"/>
            <a:ext cx="8331507" cy="4991100"/>
          </a:xfrm>
          <a:prstGeom prst="rect">
            <a:avLst/>
          </a:prstGeom>
        </p:spPr>
      </p:pic>
      <p:pic>
        <p:nvPicPr>
          <p:cNvPr id="13" name="Motion Graphic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r="57260"/>
          <a:stretch/>
        </p:blipFill>
        <p:spPr>
          <a:xfrm>
            <a:off x="-1" y="0"/>
            <a:ext cx="7503887" cy="987583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936"/>
          <a:stretch/>
        </p:blipFill>
        <p:spPr>
          <a:xfrm>
            <a:off x="1146" y="0"/>
            <a:ext cx="7560797" cy="9875838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38" t="74219" r="9566" b="11379"/>
          <a:stretch/>
        </p:blipFill>
        <p:spPr>
          <a:xfrm>
            <a:off x="11771086" y="7329714"/>
            <a:ext cx="4107543" cy="14224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23" t="15138" r="20727" b="70753"/>
          <a:stretch/>
        </p:blipFill>
        <p:spPr>
          <a:xfrm>
            <a:off x="13207999" y="1494970"/>
            <a:ext cx="711201" cy="1393373"/>
          </a:xfrm>
          <a:prstGeom prst="rect">
            <a:avLst/>
          </a:prstGeom>
        </p:spPr>
      </p:pic>
      <p:sp>
        <p:nvSpPr>
          <p:cNvPr id="19" name="CaixaDeTexto 18"/>
          <p:cNvSpPr txBox="1"/>
          <p:nvPr/>
        </p:nvSpPr>
        <p:spPr>
          <a:xfrm>
            <a:off x="830419" y="3544063"/>
            <a:ext cx="5399876" cy="1892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6500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Projeto </a:t>
            </a:r>
          </a:p>
          <a:p>
            <a:pPr>
              <a:lnSpc>
                <a:spcPct val="90000"/>
              </a:lnSpc>
            </a:pPr>
            <a:r>
              <a:rPr lang="pt-BR" sz="6500" dirty="0" err="1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Movehub</a:t>
            </a:r>
            <a:r>
              <a:rPr lang="pt-BR" sz="6500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pt-BR" sz="6500" dirty="0" err="1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Cities</a:t>
            </a:r>
            <a:endParaRPr lang="pt-BR" sz="65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830419" y="5791452"/>
            <a:ext cx="6441892" cy="867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 smtClean="0">
                <a:solidFill>
                  <a:schemeClr val="bg1"/>
                </a:solidFill>
              </a:rPr>
              <a:t>Predict </a:t>
            </a:r>
            <a:r>
              <a:rPr lang="en-US" sz="2800" dirty="0">
                <a:solidFill>
                  <a:schemeClr val="bg1"/>
                </a:solidFill>
              </a:rPr>
              <a:t>the ranking position of a city in the </a:t>
            </a:r>
            <a:endParaRPr lang="en-US" sz="2800" dirty="0" smtClean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800" dirty="0" smtClean="0">
                <a:solidFill>
                  <a:schemeClr val="bg1"/>
                </a:solidFill>
              </a:rPr>
              <a:t>list of </a:t>
            </a:r>
            <a:r>
              <a:rPr lang="en-US" sz="2800" dirty="0">
                <a:solidFill>
                  <a:schemeClr val="bg1"/>
                </a:solidFill>
              </a:rPr>
              <a:t>the top-k best cities to </a:t>
            </a:r>
            <a:r>
              <a:rPr lang="en-US" sz="2800" dirty="0" smtClean="0">
                <a:solidFill>
                  <a:schemeClr val="bg1"/>
                </a:solidFill>
              </a:rPr>
              <a:t>live.</a:t>
            </a:r>
            <a:endParaRPr lang="pt-BR" sz="35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22" name="Conector reto 21"/>
          <p:cNvCxnSpPr/>
          <p:nvPr/>
        </p:nvCxnSpPr>
        <p:spPr>
          <a:xfrm>
            <a:off x="830419" y="5567516"/>
            <a:ext cx="54832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hlinkClick r:id="rId11"/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6719549" y="9014580"/>
            <a:ext cx="551883" cy="55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491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904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66667E-6 3.33333E-6 L 0.08268 3.33333E-6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28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3.33333E-6 L 0.08268 3.33333E-6 " pathEditMode="relative" rAng="0" ptsTypes="AA">
                                      <p:cBhvr>
                                        <p:cTn id="27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28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39" repeatCount="indefinite" fill="remove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19" grpId="0"/>
      <p:bldP spid="19" grpId="1"/>
      <p:bldP spid="20" grpId="0"/>
      <p:bldP spid="2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" y="0"/>
            <a:ext cx="17557045" cy="987583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553"/>
          <a:stretch/>
        </p:blipFill>
        <p:spPr>
          <a:xfrm>
            <a:off x="1145" y="0"/>
            <a:ext cx="17557045" cy="20193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91" t="8487" r="726" b="75310"/>
          <a:stretch/>
        </p:blipFill>
        <p:spPr>
          <a:xfrm>
            <a:off x="16573500" y="838200"/>
            <a:ext cx="857250" cy="16002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44" b="85340"/>
          <a:stretch/>
        </p:blipFill>
        <p:spPr>
          <a:xfrm>
            <a:off x="1145" y="0"/>
            <a:ext cx="15372205" cy="14478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68469" y="202674"/>
            <a:ext cx="14295281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6500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Análise Exploratória</a:t>
            </a:r>
            <a:endParaRPr lang="pt-BR" sz="65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68469" y="1344684"/>
            <a:ext cx="14295281" cy="466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Visualização dos dados com a utilização do Gráfico de Dispersão(</a:t>
            </a:r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Scatter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Plot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55" name="Gráfico 54"/>
          <p:cNvGraphicFramePr/>
          <p:nvPr>
            <p:extLst>
              <p:ext uri="{D42A27DB-BD31-4B8C-83A1-F6EECF244321}">
                <p14:modId xmlns:p14="http://schemas.microsoft.com/office/powerpoint/2010/main" val="528726280"/>
              </p:ext>
            </p:extLst>
          </p:nvPr>
        </p:nvGraphicFramePr>
        <p:xfrm>
          <a:off x="4152900" y="2418773"/>
          <a:ext cx="7086600" cy="4794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57" name="Conector reto 56"/>
          <p:cNvCxnSpPr/>
          <p:nvPr/>
        </p:nvCxnSpPr>
        <p:spPr>
          <a:xfrm>
            <a:off x="0" y="7600950"/>
            <a:ext cx="17558190" cy="0"/>
          </a:xfrm>
          <a:prstGeom prst="line">
            <a:avLst/>
          </a:prstGeom>
          <a:ln>
            <a:solidFill>
              <a:srgbClr val="1AA97C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aixaDeTexto 57"/>
          <p:cNvSpPr txBox="1"/>
          <p:nvPr/>
        </p:nvSpPr>
        <p:spPr>
          <a:xfrm>
            <a:off x="285505" y="8265149"/>
            <a:ext cx="1880743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t-BR" sz="7200" b="1" dirty="0" smtClean="0">
                <a:solidFill>
                  <a:srgbClr val="00B050"/>
                </a:solidFill>
                <a:latin typeface="+mj-lt"/>
                <a:cs typeface="Calibri Light" panose="020F0302020204030204" pitchFamily="34" charset="0"/>
              </a:rPr>
              <a:t>40</a:t>
            </a:r>
            <a:r>
              <a:rPr lang="pt-BR" sz="5400" b="1" dirty="0" smtClean="0">
                <a:solidFill>
                  <a:srgbClr val="00B050"/>
                </a:solidFill>
                <a:latin typeface="+mj-lt"/>
                <a:cs typeface="Calibri Light" panose="020F0302020204030204" pitchFamily="34" charset="0"/>
              </a:rPr>
              <a:t>%</a:t>
            </a:r>
            <a:endParaRPr lang="pt-BR" sz="7200" b="1" dirty="0">
              <a:solidFill>
                <a:srgbClr val="00B050"/>
              </a:solidFill>
              <a:latin typeface="+mj-lt"/>
              <a:cs typeface="Calibri Light" panose="020F0302020204030204" pitchFamily="34" charset="0"/>
            </a:endParaRPr>
          </a:p>
        </p:txBody>
      </p:sp>
      <p:cxnSp>
        <p:nvCxnSpPr>
          <p:cNvPr id="61" name="Conector reto 60"/>
          <p:cNvCxnSpPr/>
          <p:nvPr/>
        </p:nvCxnSpPr>
        <p:spPr>
          <a:xfrm>
            <a:off x="2166248" y="8208759"/>
            <a:ext cx="0" cy="10715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tângulo 61"/>
          <p:cNvSpPr/>
          <p:nvPr/>
        </p:nvSpPr>
        <p:spPr>
          <a:xfrm>
            <a:off x="2294812" y="8066091"/>
            <a:ext cx="3732524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pt-BR" sz="2400" dirty="0" err="1" smtClean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Features</a:t>
            </a:r>
            <a:r>
              <a:rPr lang="pt-BR" sz="2400" dirty="0" smtClean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apresentam valor Pearson próximo a 1. Quanto mais próximo de 1, maior correlação positiva.</a:t>
            </a:r>
            <a:endParaRPr lang="pt-BR" sz="240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5" name="CaixaDeTexto 64"/>
          <p:cNvSpPr txBox="1"/>
          <p:nvPr/>
        </p:nvSpPr>
        <p:spPr>
          <a:xfrm>
            <a:off x="6059048" y="8265149"/>
            <a:ext cx="1880743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t-BR" sz="7200" b="1" dirty="0" smtClean="0">
                <a:solidFill>
                  <a:srgbClr val="A6CC48"/>
                </a:solidFill>
                <a:cs typeface="Calibri Light" panose="020F0302020204030204" pitchFamily="34" charset="0"/>
              </a:rPr>
              <a:t>40</a:t>
            </a:r>
            <a:r>
              <a:rPr lang="pt-BR" sz="5400" b="1" dirty="0" smtClean="0">
                <a:solidFill>
                  <a:srgbClr val="A6CC48"/>
                </a:solidFill>
                <a:cs typeface="Calibri Light" panose="020F0302020204030204" pitchFamily="34" charset="0"/>
              </a:rPr>
              <a:t>%</a:t>
            </a:r>
            <a:endParaRPr lang="pt-BR" sz="7200" b="1" dirty="0">
              <a:solidFill>
                <a:srgbClr val="A6CC48"/>
              </a:solidFill>
              <a:cs typeface="Calibri Light" panose="020F0302020204030204" pitchFamily="34" charset="0"/>
            </a:endParaRPr>
          </a:p>
        </p:txBody>
      </p:sp>
      <p:cxnSp>
        <p:nvCxnSpPr>
          <p:cNvPr id="66" name="Conector reto 65"/>
          <p:cNvCxnSpPr/>
          <p:nvPr/>
        </p:nvCxnSpPr>
        <p:spPr>
          <a:xfrm>
            <a:off x="7907325" y="8208759"/>
            <a:ext cx="0" cy="10715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tângulo 66"/>
          <p:cNvSpPr/>
          <p:nvPr/>
        </p:nvSpPr>
        <p:spPr>
          <a:xfrm>
            <a:off x="8068355" y="8066091"/>
            <a:ext cx="3732524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pt-BR" sz="24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Features</a:t>
            </a:r>
            <a:r>
              <a:rPr lang="pt-BR" sz="24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apresentam valor Pearson próximo a </a:t>
            </a:r>
            <a:r>
              <a:rPr lang="pt-BR" sz="2400" dirty="0" smtClean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 </a:t>
            </a:r>
            <a:r>
              <a:rPr lang="pt-BR" sz="24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Quanto mais próximo de </a:t>
            </a:r>
            <a:r>
              <a:rPr lang="pt-BR" sz="2400" dirty="0" smtClean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0, menor a correlação linear.</a:t>
            </a:r>
            <a:endParaRPr lang="pt-BR" sz="240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9" name="CaixaDeTexto 68"/>
          <p:cNvSpPr txBox="1"/>
          <p:nvPr/>
        </p:nvSpPr>
        <p:spPr>
          <a:xfrm>
            <a:off x="11832592" y="8265149"/>
            <a:ext cx="1880743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t-BR" sz="7200" b="1" dirty="0" smtClean="0">
                <a:solidFill>
                  <a:srgbClr val="FF0000"/>
                </a:solidFill>
                <a:latin typeface="+mj-lt"/>
                <a:cs typeface="Calibri Light" panose="020F0302020204030204" pitchFamily="34" charset="0"/>
              </a:rPr>
              <a:t>20</a:t>
            </a:r>
            <a:r>
              <a:rPr lang="pt-BR" sz="5400" b="1" dirty="0" smtClean="0">
                <a:solidFill>
                  <a:srgbClr val="FF0000"/>
                </a:solidFill>
                <a:latin typeface="+mj-lt"/>
                <a:cs typeface="Calibri Light" panose="020F0302020204030204" pitchFamily="34" charset="0"/>
              </a:rPr>
              <a:t>%</a:t>
            </a:r>
            <a:endParaRPr lang="pt-BR" sz="7200" b="1" dirty="0">
              <a:solidFill>
                <a:srgbClr val="FF0000"/>
              </a:solidFill>
              <a:latin typeface="+mj-lt"/>
              <a:cs typeface="Calibri Light" panose="020F0302020204030204" pitchFamily="34" charset="0"/>
            </a:endParaRPr>
          </a:p>
        </p:txBody>
      </p:sp>
      <p:cxnSp>
        <p:nvCxnSpPr>
          <p:cNvPr id="70" name="Conector reto 69"/>
          <p:cNvCxnSpPr/>
          <p:nvPr/>
        </p:nvCxnSpPr>
        <p:spPr>
          <a:xfrm>
            <a:off x="13680869" y="8208759"/>
            <a:ext cx="0" cy="10715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tângulo 70"/>
          <p:cNvSpPr/>
          <p:nvPr/>
        </p:nvSpPr>
        <p:spPr>
          <a:xfrm>
            <a:off x="13841899" y="8066091"/>
            <a:ext cx="3732524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pt-BR" sz="24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Features</a:t>
            </a:r>
            <a:r>
              <a:rPr lang="pt-BR" sz="24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apresentam valor Pearson próximo a </a:t>
            </a:r>
            <a:r>
              <a:rPr lang="pt-BR" sz="2400" dirty="0" smtClean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-1. </a:t>
            </a:r>
            <a:r>
              <a:rPr lang="pt-BR" sz="24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Quanto mais próximo de </a:t>
            </a:r>
            <a:r>
              <a:rPr lang="pt-BR" sz="2400" dirty="0" smtClean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-1, maior correlação negativa.</a:t>
            </a:r>
            <a:endParaRPr lang="pt-BR" sz="240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2" name="Picture 21">
            <a:hlinkClick r:id="rId7"/>
          </p:cNvPr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719549" y="9014580"/>
            <a:ext cx="551883" cy="55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9072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07648E-6 1.82125E-6 L 0.04041 1.82125E-6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6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4.07648E-6 -1.38563E-6 L 0.03715 -1.38563E-6 " pathEditMode="relative" rAng="0" ptsTypes="AA">
                                      <p:cBhvr>
                                        <p:cTn id="22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3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decel="10000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3.11635E-6 2.71661E-7 L 3.11635E-6 0.03858 " pathEditMode="relative" rAng="0" ptsTypes="AA">
                                      <p:cBhvr>
                                        <p:cTn id="27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3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3.11635E-6 2.71661E-7 L 3.11635E-6 0.03858 " pathEditMode="relative" rAng="0" ptsTypes="AA">
                                      <p:cBhvr>
                                        <p:cTn id="32" dur="50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1635E-6 2.71661E-7 L 3.11635E-6 0.03858 " pathEditMode="relative" rAng="0" ptsTypes="AA">
                                      <p:cBhvr>
                                        <p:cTn id="41" dur="500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9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4.07648E-6 -1.32776E-6 L 0.04041 -1.32776E-6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1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1635E-6 2.71661E-7 L 3.11635E-6 0.03858 " pathEditMode="relative" rAng="0" ptsTypes="AA">
                                      <p:cBhvr>
                                        <p:cTn id="55" dur="5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9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3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4.07648E-6 -1.32776E-6 L 0.04041 -1.32776E-6 " pathEditMode="relative" rAng="0" ptsTypes="AA">
                                      <p:cBhvr>
                                        <p:cTn id="63" dur="5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8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1635E-6 2.71661E-7 L 3.11635E-6 0.03858 " pathEditMode="relative" rAng="0" ptsTypes="AA">
                                      <p:cBhvr>
                                        <p:cTn id="69" dur="5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9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63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4.07648E-6 -1.32776E-6 L 0.04041 -1.32776E-6 " pathEditMode="relative" rAng="0" ptsTypes="AA">
                                      <p:cBhvr>
                                        <p:cTn id="77" dur="5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Graphic spid="55" grpId="0">
        <p:bldAsOne/>
      </p:bldGraphic>
      <p:bldGraphic spid="55" grpId="1">
        <p:bldAsOne/>
      </p:bldGraphic>
      <p:bldP spid="58" grpId="0"/>
      <p:bldP spid="58" grpId="1"/>
      <p:bldP spid="62" grpId="0"/>
      <p:bldP spid="62" grpId="1"/>
      <p:bldP spid="65" grpId="0"/>
      <p:bldP spid="65" grpId="1"/>
      <p:bldP spid="67" grpId="0"/>
      <p:bldP spid="67" grpId="1"/>
      <p:bldP spid="69" grpId="0"/>
      <p:bldP spid="69" grpId="1"/>
      <p:bldP spid="71" grpId="0"/>
      <p:bldP spid="7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" y="0"/>
            <a:ext cx="17557045" cy="987583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553"/>
          <a:stretch/>
        </p:blipFill>
        <p:spPr>
          <a:xfrm>
            <a:off x="1145" y="0"/>
            <a:ext cx="17557045" cy="20193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44" b="85340"/>
          <a:stretch/>
        </p:blipFill>
        <p:spPr>
          <a:xfrm>
            <a:off x="1145" y="0"/>
            <a:ext cx="15372205" cy="14478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68469" y="202674"/>
            <a:ext cx="14295281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6500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Análise Exploratória -</a:t>
            </a:r>
            <a:r>
              <a:rPr lang="pt-BR" sz="6500" dirty="0" err="1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Outliers</a:t>
            </a:r>
            <a:endParaRPr lang="pt-BR" sz="65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87519" y="1344684"/>
            <a:ext cx="14295281" cy="466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Visualização dos dados com a utilização do Gráfico de Dispersão(</a:t>
            </a:r>
            <a:r>
              <a:rPr lang="pt-B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Scatter</a:t>
            </a: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pt-B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Plot</a:t>
            </a: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57" name="Conector reto 56"/>
          <p:cNvCxnSpPr/>
          <p:nvPr/>
        </p:nvCxnSpPr>
        <p:spPr>
          <a:xfrm>
            <a:off x="0" y="7600950"/>
            <a:ext cx="17558190" cy="0"/>
          </a:xfrm>
          <a:prstGeom prst="line">
            <a:avLst/>
          </a:prstGeom>
          <a:ln>
            <a:solidFill>
              <a:srgbClr val="1AA97C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aixaDeTexto 57"/>
          <p:cNvSpPr txBox="1"/>
          <p:nvPr/>
        </p:nvSpPr>
        <p:spPr>
          <a:xfrm>
            <a:off x="285505" y="8265149"/>
            <a:ext cx="1880743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t-BR" sz="7200" b="1" dirty="0" smtClean="0">
                <a:solidFill>
                  <a:srgbClr val="00B050"/>
                </a:solidFill>
                <a:latin typeface="+mj-lt"/>
                <a:cs typeface="Calibri Light" panose="020F0302020204030204" pitchFamily="34" charset="0"/>
              </a:rPr>
              <a:t>40</a:t>
            </a:r>
            <a:r>
              <a:rPr lang="pt-BR" sz="5400" b="1" dirty="0" smtClean="0">
                <a:solidFill>
                  <a:srgbClr val="00B050"/>
                </a:solidFill>
                <a:latin typeface="+mj-lt"/>
                <a:cs typeface="Calibri Light" panose="020F0302020204030204" pitchFamily="34" charset="0"/>
              </a:rPr>
              <a:t>%</a:t>
            </a:r>
            <a:endParaRPr lang="pt-BR" sz="7200" b="1" dirty="0">
              <a:solidFill>
                <a:srgbClr val="00B050"/>
              </a:solidFill>
              <a:latin typeface="+mj-lt"/>
              <a:cs typeface="Calibri Light" panose="020F0302020204030204" pitchFamily="34" charset="0"/>
            </a:endParaRPr>
          </a:p>
        </p:txBody>
      </p:sp>
      <p:cxnSp>
        <p:nvCxnSpPr>
          <p:cNvPr id="61" name="Conector reto 60"/>
          <p:cNvCxnSpPr/>
          <p:nvPr/>
        </p:nvCxnSpPr>
        <p:spPr>
          <a:xfrm>
            <a:off x="2133782" y="8208759"/>
            <a:ext cx="0" cy="10715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tângulo 61"/>
          <p:cNvSpPr/>
          <p:nvPr/>
        </p:nvSpPr>
        <p:spPr>
          <a:xfrm>
            <a:off x="2294812" y="8066091"/>
            <a:ext cx="3732524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pt-BR" sz="2400" dirty="0" err="1" smtClean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Features</a:t>
            </a:r>
            <a:r>
              <a:rPr lang="pt-BR" sz="2400" dirty="0" smtClean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apresentam valor Pearson próximo a 1. Quanto mais próximo de 1, maior correlação positiva.</a:t>
            </a:r>
            <a:endParaRPr lang="pt-BR" sz="240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550" y="6048317"/>
            <a:ext cx="5583734" cy="38118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12940"/>
            <a:ext cx="5735474" cy="40116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550" y="1913927"/>
            <a:ext cx="5543602" cy="401161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91" t="8487" r="726" b="75310"/>
          <a:stretch/>
        </p:blipFill>
        <p:spPr>
          <a:xfrm>
            <a:off x="16757675" y="922055"/>
            <a:ext cx="857250" cy="1600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475" y="1912940"/>
            <a:ext cx="5523073" cy="401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275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07648E-6 1.82125E-6 L 0.04041 1.82125E-6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6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4.07648E-6 -1.38563E-6 L 0.03715 -1.38563E-6 " pathEditMode="relative" rAng="0" ptsTypes="AA">
                                      <p:cBhvr>
                                        <p:cTn id="22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3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decel="10000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3.11635E-6 2.71661E-7 L 3.11635E-6 0.03858 " pathEditMode="relative" rAng="0" ptsTypes="AA">
                                      <p:cBhvr>
                                        <p:cTn id="27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1635E-6 2.71661E-7 L 3.11635E-6 0.03858 " pathEditMode="relative" rAng="0" ptsTypes="AA">
                                      <p:cBhvr>
                                        <p:cTn id="36" dur="500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4.07648E-6 -1.32776E-6 L 0.04041 -1.32776E-6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58" grpId="0"/>
      <p:bldP spid="58" grpId="1"/>
      <p:bldP spid="62" grpId="0"/>
      <p:bldP spid="6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" y="0"/>
            <a:ext cx="17557045" cy="987583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553"/>
          <a:stretch/>
        </p:blipFill>
        <p:spPr>
          <a:xfrm>
            <a:off x="1145" y="0"/>
            <a:ext cx="17557045" cy="20193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91" t="8487" r="726" b="75310"/>
          <a:stretch/>
        </p:blipFill>
        <p:spPr>
          <a:xfrm>
            <a:off x="16573500" y="838200"/>
            <a:ext cx="857250" cy="16002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44" b="85340"/>
          <a:stretch/>
        </p:blipFill>
        <p:spPr>
          <a:xfrm>
            <a:off x="1145" y="0"/>
            <a:ext cx="15372205" cy="14478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68469" y="202674"/>
            <a:ext cx="14295281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6500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Análise Exploratória -</a:t>
            </a:r>
            <a:r>
              <a:rPr lang="pt-BR" sz="6500" dirty="0" err="1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Outliers</a:t>
            </a:r>
            <a:endParaRPr lang="pt-BR" sz="65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87519" y="1344684"/>
            <a:ext cx="14295281" cy="466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Visualização dos dados com a utilização do Gráfico de Dispersão(</a:t>
            </a:r>
            <a:r>
              <a:rPr lang="pt-B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ScatterPlot</a:t>
            </a: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57" name="Conector reto 56"/>
          <p:cNvCxnSpPr/>
          <p:nvPr/>
        </p:nvCxnSpPr>
        <p:spPr>
          <a:xfrm>
            <a:off x="0" y="7600950"/>
            <a:ext cx="17558190" cy="0"/>
          </a:xfrm>
          <a:prstGeom prst="line">
            <a:avLst/>
          </a:prstGeom>
          <a:ln>
            <a:solidFill>
              <a:srgbClr val="1AA97C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aixaDeTexto 64"/>
          <p:cNvSpPr txBox="1"/>
          <p:nvPr/>
        </p:nvSpPr>
        <p:spPr>
          <a:xfrm>
            <a:off x="6059048" y="8265149"/>
            <a:ext cx="1880743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t-BR" sz="7200" b="1" dirty="0" smtClean="0">
                <a:solidFill>
                  <a:srgbClr val="A6CC48"/>
                </a:solidFill>
                <a:cs typeface="Calibri Light" panose="020F0302020204030204" pitchFamily="34" charset="0"/>
              </a:rPr>
              <a:t>40</a:t>
            </a:r>
            <a:r>
              <a:rPr lang="pt-BR" sz="5400" b="1" dirty="0" smtClean="0">
                <a:solidFill>
                  <a:srgbClr val="A6CC48"/>
                </a:solidFill>
                <a:cs typeface="Calibri Light" panose="020F0302020204030204" pitchFamily="34" charset="0"/>
              </a:rPr>
              <a:t>%</a:t>
            </a:r>
            <a:endParaRPr lang="pt-BR" sz="7200" b="1" dirty="0">
              <a:solidFill>
                <a:srgbClr val="A6CC48"/>
              </a:solidFill>
              <a:cs typeface="Calibri Light" panose="020F0302020204030204" pitchFamily="34" charset="0"/>
            </a:endParaRPr>
          </a:p>
        </p:txBody>
      </p:sp>
      <p:cxnSp>
        <p:nvCxnSpPr>
          <p:cNvPr id="66" name="Conector reto 65"/>
          <p:cNvCxnSpPr/>
          <p:nvPr/>
        </p:nvCxnSpPr>
        <p:spPr>
          <a:xfrm>
            <a:off x="7907325" y="8208759"/>
            <a:ext cx="0" cy="10715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tângulo 66"/>
          <p:cNvSpPr/>
          <p:nvPr/>
        </p:nvSpPr>
        <p:spPr>
          <a:xfrm>
            <a:off x="8068355" y="8066091"/>
            <a:ext cx="3732524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pt-BR" sz="24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Features</a:t>
            </a:r>
            <a:r>
              <a:rPr lang="pt-BR" sz="24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apresentam valor Pearson próximo a </a:t>
            </a:r>
            <a:r>
              <a:rPr lang="pt-BR" sz="2400" dirty="0" smtClean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 </a:t>
            </a:r>
            <a:r>
              <a:rPr lang="pt-BR" sz="24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Quanto mais próximo de </a:t>
            </a:r>
            <a:r>
              <a:rPr lang="pt-BR" sz="2400" dirty="0" smtClean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0, menor a correlação linear.</a:t>
            </a:r>
            <a:endParaRPr lang="pt-BR" sz="240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2" name="Picture 21">
            <a:hlinkClick r:id="rId6"/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719549" y="9014580"/>
            <a:ext cx="551883" cy="5518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475" y="1867355"/>
            <a:ext cx="5895379" cy="40702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854" y="1867355"/>
            <a:ext cx="5747800" cy="40702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7355"/>
            <a:ext cx="5856452" cy="40702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37589"/>
            <a:ext cx="5806766" cy="393824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2834" y="6067237"/>
            <a:ext cx="5505820" cy="38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070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07648E-6 1.82125E-6 L 0.04041 1.82125E-6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6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4.07648E-6 -1.38563E-6 L 0.03715 -1.38563E-6 " pathEditMode="relative" rAng="0" ptsTypes="AA">
                                      <p:cBhvr>
                                        <p:cTn id="22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3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decel="10000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3.11635E-6 2.71661E-7 L 3.11635E-6 0.03858 " pathEditMode="relative" rAng="0" ptsTypes="AA">
                                      <p:cBhvr>
                                        <p:cTn id="27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1635E-6 2.71661E-7 L 3.11635E-6 0.03858 " pathEditMode="relative" rAng="0" ptsTypes="AA">
                                      <p:cBhvr>
                                        <p:cTn id="36" dur="5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4.07648E-6 -1.32776E-6 L 0.04041 -1.32776E-6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65" grpId="0"/>
      <p:bldP spid="65" grpId="1"/>
      <p:bldP spid="67" grpId="0"/>
      <p:bldP spid="6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" y="0"/>
            <a:ext cx="17557045" cy="987583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553"/>
          <a:stretch/>
        </p:blipFill>
        <p:spPr>
          <a:xfrm>
            <a:off x="1145" y="0"/>
            <a:ext cx="17557045" cy="20193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91" t="8487" r="726" b="75310"/>
          <a:stretch/>
        </p:blipFill>
        <p:spPr>
          <a:xfrm>
            <a:off x="16573500" y="838200"/>
            <a:ext cx="857250" cy="16002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44" b="85340"/>
          <a:stretch/>
        </p:blipFill>
        <p:spPr>
          <a:xfrm>
            <a:off x="1145" y="0"/>
            <a:ext cx="15372205" cy="14478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68469" y="202674"/>
            <a:ext cx="14295281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6500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Análise Exploratória -</a:t>
            </a:r>
            <a:r>
              <a:rPr lang="pt-BR" sz="6500" dirty="0" err="1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Outliers</a:t>
            </a:r>
            <a:endParaRPr lang="pt-BR" sz="65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87519" y="1344684"/>
            <a:ext cx="14295281" cy="466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Visualização dos dados com a utilização do Gráfico de Dispersão(</a:t>
            </a:r>
            <a:r>
              <a:rPr lang="pt-B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ScatterPlot</a:t>
            </a: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57" name="Conector reto 56"/>
          <p:cNvCxnSpPr/>
          <p:nvPr/>
        </p:nvCxnSpPr>
        <p:spPr>
          <a:xfrm>
            <a:off x="0" y="7600950"/>
            <a:ext cx="17558190" cy="0"/>
          </a:xfrm>
          <a:prstGeom prst="line">
            <a:avLst/>
          </a:prstGeom>
          <a:ln>
            <a:solidFill>
              <a:srgbClr val="1AA97C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CaixaDeTexto 68"/>
          <p:cNvSpPr txBox="1"/>
          <p:nvPr/>
        </p:nvSpPr>
        <p:spPr>
          <a:xfrm>
            <a:off x="11832592" y="8265149"/>
            <a:ext cx="1880743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t-BR" sz="7200" b="1" dirty="0" smtClean="0">
                <a:solidFill>
                  <a:srgbClr val="FF0000"/>
                </a:solidFill>
                <a:latin typeface="+mj-lt"/>
                <a:cs typeface="Calibri Light" panose="020F0302020204030204" pitchFamily="34" charset="0"/>
              </a:rPr>
              <a:t>20</a:t>
            </a:r>
            <a:r>
              <a:rPr lang="pt-BR" sz="5400" b="1" dirty="0" smtClean="0">
                <a:solidFill>
                  <a:srgbClr val="FF0000"/>
                </a:solidFill>
                <a:latin typeface="+mj-lt"/>
                <a:cs typeface="Calibri Light" panose="020F0302020204030204" pitchFamily="34" charset="0"/>
              </a:rPr>
              <a:t>%</a:t>
            </a:r>
            <a:endParaRPr lang="pt-BR" sz="7200" b="1" dirty="0">
              <a:solidFill>
                <a:srgbClr val="FF0000"/>
              </a:solidFill>
              <a:latin typeface="+mj-lt"/>
              <a:cs typeface="Calibri Light" panose="020F0302020204030204" pitchFamily="34" charset="0"/>
            </a:endParaRPr>
          </a:p>
        </p:txBody>
      </p:sp>
      <p:cxnSp>
        <p:nvCxnSpPr>
          <p:cNvPr id="70" name="Conector reto 69"/>
          <p:cNvCxnSpPr/>
          <p:nvPr/>
        </p:nvCxnSpPr>
        <p:spPr>
          <a:xfrm>
            <a:off x="13680869" y="8208759"/>
            <a:ext cx="0" cy="10715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tângulo 70"/>
          <p:cNvSpPr/>
          <p:nvPr/>
        </p:nvSpPr>
        <p:spPr>
          <a:xfrm>
            <a:off x="13841899" y="8066091"/>
            <a:ext cx="3732524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pt-BR" sz="24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Features</a:t>
            </a:r>
            <a:r>
              <a:rPr lang="pt-BR" sz="24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apresentam valor Pearson próximo a </a:t>
            </a:r>
            <a:r>
              <a:rPr lang="pt-BR" sz="2400" dirty="0" smtClean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-1. </a:t>
            </a:r>
            <a:r>
              <a:rPr lang="pt-BR" sz="24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Quanto mais próximo de </a:t>
            </a:r>
            <a:r>
              <a:rPr lang="pt-BR" sz="2400" dirty="0" smtClean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-1, maior correlação negativa.</a:t>
            </a:r>
            <a:endParaRPr lang="pt-BR" sz="240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2" name="Picture 21">
            <a:hlinkClick r:id="rId6"/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719549" y="9014580"/>
            <a:ext cx="551883" cy="5518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009" y="2438399"/>
            <a:ext cx="6544688" cy="45910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377" y="2348382"/>
            <a:ext cx="6403133" cy="464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0369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07648E-6 1.82125E-6 L 0.04041 1.82125E-6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6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4.07648E-6 -1.38563E-6 L 0.03715 -1.38563E-6 " pathEditMode="relative" rAng="0" ptsTypes="AA">
                                      <p:cBhvr>
                                        <p:cTn id="22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3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decel="10000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3.11635E-6 2.71661E-7 L 3.11635E-6 0.03858 " pathEditMode="relative" rAng="0" ptsTypes="AA">
                                      <p:cBhvr>
                                        <p:cTn id="27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1635E-6 2.71661E-7 L 3.11635E-6 0.03858 " pathEditMode="relative" rAng="0" ptsTypes="AA">
                                      <p:cBhvr>
                                        <p:cTn id="36" dur="5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4.07648E-6 -1.32776E-6 L 0.04041 -1.32776E-6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69" grpId="0"/>
      <p:bldP spid="69" grpId="1"/>
      <p:bldP spid="71" grpId="0"/>
      <p:bldP spid="7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" y="0"/>
            <a:ext cx="17557045" cy="987583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553"/>
          <a:stretch/>
        </p:blipFill>
        <p:spPr>
          <a:xfrm>
            <a:off x="1145" y="0"/>
            <a:ext cx="17557045" cy="20193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91" t="8487" r="726" b="75310"/>
          <a:stretch/>
        </p:blipFill>
        <p:spPr>
          <a:xfrm>
            <a:off x="16573500" y="838200"/>
            <a:ext cx="857250" cy="16002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44" b="85340"/>
          <a:stretch/>
        </p:blipFill>
        <p:spPr>
          <a:xfrm>
            <a:off x="1145" y="0"/>
            <a:ext cx="15372205" cy="14478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68469" y="202674"/>
            <a:ext cx="14295281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6500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Análise Exploratória </a:t>
            </a:r>
            <a:r>
              <a:rPr lang="pt-BR" sz="6500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</a:t>
            </a:r>
            <a:r>
              <a:rPr lang="pt-BR" sz="65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pt-BR" sz="6500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Resultado</a:t>
            </a:r>
            <a:endParaRPr lang="pt-BR" sz="65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87519" y="1344684"/>
            <a:ext cx="14295281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Resultado do tratamento dos </a:t>
            </a:r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outliers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90000"/>
              </a:lnSpc>
            </a:pPr>
            <a:endParaRPr lang="pt-BR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2" name="Picture 21">
            <a:hlinkClick r:id="rId6"/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719549" y="9014580"/>
            <a:ext cx="551883" cy="55188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18" y="2529721"/>
            <a:ext cx="7350115" cy="507122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472" y="2554745"/>
            <a:ext cx="7448878" cy="5071229"/>
          </a:xfrm>
          <a:prstGeom prst="rect">
            <a:avLst/>
          </a:prstGeom>
        </p:spPr>
      </p:pic>
      <p:cxnSp>
        <p:nvCxnSpPr>
          <p:cNvPr id="27" name="Conector reto 56"/>
          <p:cNvCxnSpPr/>
          <p:nvPr/>
        </p:nvCxnSpPr>
        <p:spPr>
          <a:xfrm>
            <a:off x="0" y="7600950"/>
            <a:ext cx="17558190" cy="0"/>
          </a:xfrm>
          <a:prstGeom prst="line">
            <a:avLst/>
          </a:prstGeom>
          <a:ln>
            <a:solidFill>
              <a:srgbClr val="1AA97C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57"/>
          <p:cNvSpPr txBox="1"/>
          <p:nvPr/>
        </p:nvSpPr>
        <p:spPr>
          <a:xfrm>
            <a:off x="285505" y="8265149"/>
            <a:ext cx="1880743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t-BR" sz="7200" b="1" dirty="0">
                <a:solidFill>
                  <a:srgbClr val="00B050"/>
                </a:solidFill>
                <a:latin typeface="+mj-lt"/>
                <a:cs typeface="Calibri Light" panose="020F0302020204030204" pitchFamily="34" charset="0"/>
              </a:rPr>
              <a:t>5</a:t>
            </a:r>
            <a:r>
              <a:rPr lang="pt-BR" sz="7200" b="1" dirty="0" smtClean="0">
                <a:solidFill>
                  <a:srgbClr val="00B050"/>
                </a:solidFill>
                <a:latin typeface="+mj-lt"/>
                <a:cs typeface="Calibri Light" panose="020F0302020204030204" pitchFamily="34" charset="0"/>
              </a:rPr>
              <a:t>0</a:t>
            </a:r>
            <a:r>
              <a:rPr lang="pt-BR" sz="5400" b="1" dirty="0" smtClean="0">
                <a:solidFill>
                  <a:srgbClr val="00B050"/>
                </a:solidFill>
                <a:latin typeface="+mj-lt"/>
                <a:cs typeface="Calibri Light" panose="020F0302020204030204" pitchFamily="34" charset="0"/>
              </a:rPr>
              <a:t>%</a:t>
            </a:r>
            <a:endParaRPr lang="pt-BR" sz="7200" b="1" dirty="0">
              <a:solidFill>
                <a:srgbClr val="00B050"/>
              </a:solidFill>
              <a:latin typeface="+mj-lt"/>
              <a:cs typeface="Calibri Light" panose="020F0302020204030204" pitchFamily="34" charset="0"/>
            </a:endParaRPr>
          </a:p>
        </p:txBody>
      </p:sp>
      <p:sp>
        <p:nvSpPr>
          <p:cNvPr id="29" name="Retângulo 61"/>
          <p:cNvSpPr/>
          <p:nvPr/>
        </p:nvSpPr>
        <p:spPr>
          <a:xfrm>
            <a:off x="2294812" y="8066091"/>
            <a:ext cx="3732524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pt-BR" sz="2400" dirty="0" err="1" smtClean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Features</a:t>
            </a:r>
            <a:r>
              <a:rPr lang="pt-BR" sz="2400" dirty="0" smtClean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apresentam valor Pearson próximo a 1. Quanto mais próximo de 1, maior correlação positiva.</a:t>
            </a:r>
            <a:endParaRPr lang="pt-BR" sz="240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30" name="Conector reto 60"/>
          <p:cNvCxnSpPr/>
          <p:nvPr/>
        </p:nvCxnSpPr>
        <p:spPr>
          <a:xfrm>
            <a:off x="2166248" y="8208759"/>
            <a:ext cx="0" cy="10715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68"/>
          <p:cNvSpPr txBox="1"/>
          <p:nvPr/>
        </p:nvSpPr>
        <p:spPr>
          <a:xfrm>
            <a:off x="11832592" y="8265149"/>
            <a:ext cx="1880743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t-BR" sz="7200" b="1" dirty="0" smtClean="0">
                <a:solidFill>
                  <a:srgbClr val="FF0000"/>
                </a:solidFill>
                <a:latin typeface="+mj-lt"/>
                <a:cs typeface="Calibri Light" panose="020F0302020204030204" pitchFamily="34" charset="0"/>
              </a:rPr>
              <a:t>20</a:t>
            </a:r>
            <a:r>
              <a:rPr lang="pt-BR" sz="5400" b="1" dirty="0" smtClean="0">
                <a:solidFill>
                  <a:srgbClr val="FF0000"/>
                </a:solidFill>
                <a:latin typeface="+mj-lt"/>
                <a:cs typeface="Calibri Light" panose="020F0302020204030204" pitchFamily="34" charset="0"/>
              </a:rPr>
              <a:t>%</a:t>
            </a:r>
            <a:endParaRPr lang="pt-BR" sz="7200" b="1" dirty="0">
              <a:solidFill>
                <a:srgbClr val="FF0000"/>
              </a:solidFill>
              <a:latin typeface="+mj-lt"/>
              <a:cs typeface="Calibri Light" panose="020F0302020204030204" pitchFamily="34" charset="0"/>
            </a:endParaRPr>
          </a:p>
        </p:txBody>
      </p:sp>
      <p:sp>
        <p:nvSpPr>
          <p:cNvPr id="32" name="Retângulo 70"/>
          <p:cNvSpPr/>
          <p:nvPr/>
        </p:nvSpPr>
        <p:spPr>
          <a:xfrm>
            <a:off x="13841899" y="8066091"/>
            <a:ext cx="3732524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pt-BR" sz="24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Features</a:t>
            </a:r>
            <a:r>
              <a:rPr lang="pt-BR" sz="24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apresentam valor Pearson próximo a </a:t>
            </a:r>
            <a:r>
              <a:rPr lang="pt-BR" sz="2400" dirty="0" smtClean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-1. </a:t>
            </a:r>
            <a:r>
              <a:rPr lang="pt-BR" sz="24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Quanto mais próximo de </a:t>
            </a:r>
            <a:r>
              <a:rPr lang="pt-BR" sz="2400" dirty="0" smtClean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-1, maior correlação negativa.</a:t>
            </a:r>
            <a:endParaRPr lang="pt-BR" sz="240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33" name="Conector reto 69"/>
          <p:cNvCxnSpPr/>
          <p:nvPr/>
        </p:nvCxnSpPr>
        <p:spPr>
          <a:xfrm>
            <a:off x="13680869" y="8208759"/>
            <a:ext cx="0" cy="10715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ixaDeTexto 64"/>
          <p:cNvSpPr txBox="1"/>
          <p:nvPr/>
        </p:nvSpPr>
        <p:spPr>
          <a:xfrm>
            <a:off x="6059048" y="8265149"/>
            <a:ext cx="1880743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t-BR" sz="7200" b="1" dirty="0">
                <a:solidFill>
                  <a:srgbClr val="A6CC48"/>
                </a:solidFill>
                <a:cs typeface="Calibri Light" panose="020F0302020204030204" pitchFamily="34" charset="0"/>
              </a:rPr>
              <a:t>3</a:t>
            </a:r>
            <a:r>
              <a:rPr lang="pt-BR" sz="7200" b="1" dirty="0" smtClean="0">
                <a:solidFill>
                  <a:srgbClr val="A6CC48"/>
                </a:solidFill>
                <a:cs typeface="Calibri Light" panose="020F0302020204030204" pitchFamily="34" charset="0"/>
              </a:rPr>
              <a:t>0</a:t>
            </a:r>
            <a:r>
              <a:rPr lang="pt-BR" sz="5400" b="1" dirty="0" smtClean="0">
                <a:solidFill>
                  <a:srgbClr val="A6CC48"/>
                </a:solidFill>
                <a:cs typeface="Calibri Light" panose="020F0302020204030204" pitchFamily="34" charset="0"/>
              </a:rPr>
              <a:t>%</a:t>
            </a:r>
            <a:endParaRPr lang="pt-BR" sz="7200" b="1" dirty="0">
              <a:solidFill>
                <a:srgbClr val="A6CC48"/>
              </a:solidFill>
              <a:cs typeface="Calibri Light" panose="020F0302020204030204" pitchFamily="34" charset="0"/>
            </a:endParaRPr>
          </a:p>
        </p:txBody>
      </p:sp>
      <p:sp>
        <p:nvSpPr>
          <p:cNvPr id="35" name="Retângulo 66"/>
          <p:cNvSpPr/>
          <p:nvPr/>
        </p:nvSpPr>
        <p:spPr>
          <a:xfrm>
            <a:off x="8068355" y="8066091"/>
            <a:ext cx="3732524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pt-BR" sz="2400" dirty="0" err="1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Features</a:t>
            </a:r>
            <a:r>
              <a:rPr lang="pt-BR" sz="24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apresentam valor Pearson próximo a </a:t>
            </a:r>
            <a:r>
              <a:rPr lang="pt-BR" sz="2400" dirty="0" smtClean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0. </a:t>
            </a:r>
            <a:r>
              <a:rPr lang="pt-BR" sz="24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Quanto mais próximo de </a:t>
            </a:r>
            <a:r>
              <a:rPr lang="pt-BR" sz="2400" dirty="0" smtClean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0, menor a correlação linear.</a:t>
            </a:r>
            <a:endParaRPr lang="pt-BR" sz="240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36" name="Conector reto 65"/>
          <p:cNvCxnSpPr/>
          <p:nvPr/>
        </p:nvCxnSpPr>
        <p:spPr>
          <a:xfrm>
            <a:off x="7907325" y="8208759"/>
            <a:ext cx="0" cy="10715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4553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07648E-6 1.82125E-6 L 0.04041 1.82125E-6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6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4.07648E-6 -1.38563E-6 L 0.03715 -1.38563E-6 " pathEditMode="relative" rAng="0" ptsTypes="AA">
                                      <p:cBhvr>
                                        <p:cTn id="22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3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decel="10000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3.11635E-6 2.71661E-7 L 3.11635E-6 0.03858 " pathEditMode="relative" rAng="0" ptsTypes="AA">
                                      <p:cBhvr>
                                        <p:cTn id="27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1635E-6 2.71661E-7 L 3.11635E-6 0.03858 " pathEditMode="relative" rAng="0" ptsTypes="AA">
                                      <p:cBhvr>
                                        <p:cTn id="36" dur="5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3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4.07648E-6 -1.32776E-6 L 0.04041 -1.32776E-6 " pathEditMode="relative" rAng="0" ptsTypes="AA">
                                      <p:cBhvr>
                                        <p:cTn id="41" dur="5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6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1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1635E-6 2.71661E-7 L 3.11635E-6 0.03858 " pathEditMode="relative" rAng="0" ptsTypes="AA">
                                      <p:cBhvr>
                                        <p:cTn id="50" dur="5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9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3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4.07648E-6 -1.32776E-6 L 0.04041 -1.32776E-6 " pathEditMode="relative" rAng="0" ptsTypes="AA">
                                      <p:cBhvr>
                                        <p:cTn id="55" dur="5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6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8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1635E-6 2.71661E-7 L 3.11635E-6 0.03858 " pathEditMode="relative" rAng="0" ptsTypes="AA">
                                      <p:cBhvr>
                                        <p:cTn id="64" dur="5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9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3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4.07648E-6 -1.32776E-6 L 0.04041 -1.32776E-6 " pathEditMode="relative" rAng="0" ptsTypes="AA">
                                      <p:cBhvr>
                                        <p:cTn id="69" dur="5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6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28" grpId="0"/>
      <p:bldP spid="28" grpId="1"/>
      <p:bldP spid="29" grpId="0"/>
      <p:bldP spid="29" grpId="1"/>
      <p:bldP spid="31" grpId="0"/>
      <p:bldP spid="31" grpId="1"/>
      <p:bldP spid="32" grpId="0"/>
      <p:bldP spid="32" grpId="1"/>
      <p:bldP spid="34" grpId="0"/>
      <p:bldP spid="34" grpId="1"/>
      <p:bldP spid="35" grpId="0"/>
      <p:bldP spid="3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" y="0"/>
            <a:ext cx="17557045" cy="987583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553"/>
          <a:stretch/>
        </p:blipFill>
        <p:spPr>
          <a:xfrm>
            <a:off x="1145" y="0"/>
            <a:ext cx="17557045" cy="20193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91" t="8487" r="726" b="75310"/>
          <a:stretch/>
        </p:blipFill>
        <p:spPr>
          <a:xfrm>
            <a:off x="16573500" y="838200"/>
            <a:ext cx="857250" cy="16002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44" b="85340"/>
          <a:stretch/>
        </p:blipFill>
        <p:spPr>
          <a:xfrm>
            <a:off x="1145" y="0"/>
            <a:ext cx="15372205" cy="14478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68468" y="262836"/>
            <a:ext cx="14295281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6500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Data </a:t>
            </a:r>
            <a:r>
              <a:rPr lang="pt-BR" sz="6500" dirty="0" err="1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Modeling</a:t>
            </a:r>
            <a:r>
              <a:rPr lang="pt-BR" sz="6500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– Regressão Multivariada</a:t>
            </a:r>
            <a:endParaRPr lang="pt-BR" sz="65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68469" y="1344684"/>
            <a:ext cx="14295281" cy="466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dirty="0" err="1"/>
              <a:t>Embaralhamento</a:t>
            </a:r>
            <a:r>
              <a:rPr lang="pt-BR" dirty="0"/>
              <a:t> e divisão dos </a:t>
            </a:r>
            <a:r>
              <a:rPr lang="pt-BR" dirty="0" err="1"/>
              <a:t>datasets</a:t>
            </a:r>
            <a:r>
              <a:rPr lang="pt-BR" dirty="0"/>
              <a:t> entre dados de treinamento e dados de teste</a:t>
            </a:r>
            <a:r>
              <a:rPr lang="pt-BR" dirty="0" smtClean="0"/>
              <a:t>.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2" name="Picture 21">
            <a:hlinkClick r:id="rId6"/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719549" y="9014580"/>
            <a:ext cx="551883" cy="5518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122" y="2878797"/>
            <a:ext cx="16329090" cy="485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147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07648E-6 1.82125E-6 L 0.04041 1.82125E-6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6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4.07648E-6 -1.38563E-6 L 0.03715 -1.38563E-6 " pathEditMode="relative" rAng="0" ptsTypes="AA">
                                      <p:cBhvr>
                                        <p:cTn id="22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3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decel="10000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3.11635E-6 2.71661E-7 L 3.11635E-6 0.03858 " pathEditMode="relative" rAng="0" ptsTypes="AA">
                                      <p:cBhvr>
                                        <p:cTn id="27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3579"/>
            <a:ext cx="17557045" cy="987583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553"/>
          <a:stretch/>
        </p:blipFill>
        <p:spPr>
          <a:xfrm>
            <a:off x="1145" y="0"/>
            <a:ext cx="17557045" cy="20193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91" t="8487" r="726" b="75310"/>
          <a:stretch/>
        </p:blipFill>
        <p:spPr>
          <a:xfrm>
            <a:off x="16573500" y="838200"/>
            <a:ext cx="857250" cy="16002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44" b="85340"/>
          <a:stretch/>
        </p:blipFill>
        <p:spPr>
          <a:xfrm>
            <a:off x="1145" y="0"/>
            <a:ext cx="15372205" cy="14478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68469" y="202674"/>
            <a:ext cx="14295281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6500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Avaliação do Modelo</a:t>
            </a:r>
            <a:endParaRPr lang="pt-BR" sz="65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68469" y="1344684"/>
            <a:ext cx="14295281" cy="466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b="1" dirty="0"/>
              <a:t>Métricas </a:t>
            </a:r>
            <a:r>
              <a:rPr lang="pt-BR" b="1" dirty="0" smtClean="0"/>
              <a:t>de </a:t>
            </a:r>
            <a:r>
              <a:rPr lang="pt-BR" b="1" dirty="0"/>
              <a:t>regressão para avaliação do desempenho do </a:t>
            </a:r>
            <a:r>
              <a:rPr lang="pt-BR" b="1" dirty="0" smtClean="0"/>
              <a:t>modelo.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8" y="2587831"/>
            <a:ext cx="16407409" cy="544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552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07648E-6 1.82125E-6 L 0.04041 1.82125E-6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6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4.07648E-6 -1.38563E-6 L 0.03715 -1.38563E-6 " pathEditMode="relative" rAng="0" ptsTypes="AA">
                                      <p:cBhvr>
                                        <p:cTn id="22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3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decel="10000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3.11635E-6 2.71661E-7 L 3.11635E-6 0.03858 " pathEditMode="relative" rAng="0" ptsTypes="AA">
                                      <p:cBhvr>
                                        <p:cTn id="27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</p:bld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4131</TotalTime>
  <Words>408</Words>
  <Application>Microsoft Office PowerPoint</Application>
  <PresentationFormat>Custom</PresentationFormat>
  <Paragraphs>88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Bodoni MT</vt:lpstr>
      <vt:lpstr>Calibri</vt:lpstr>
      <vt:lpstr>Calibri Light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MonkeyBusiness</Manager>
  <Company>MonkeyBusiness</Company>
  <LinksUpToDate>false</LinksUpToDate>
  <SharedDoc>false</SharedDoc>
  <HyperlinkBase>www.monkeybusiness.com.br</HyperlinkBase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MonkeyBusiness</dc:title>
  <dc:subject>Direção de Arte</dc:subject>
  <dc:creator>MonkeyBusiness</dc:creator>
  <cp:keywords/>
  <dc:description>www.monkeybusiness.com.br_x000d_contato@monkeybusiness.com.br_x000d_(55 11) 2729.9615 / 2615.6096</dc:description>
  <cp:lastModifiedBy>cibelecast</cp:lastModifiedBy>
  <cp:revision>227</cp:revision>
  <dcterms:created xsi:type="dcterms:W3CDTF">2011-08-24T22:15:08Z</dcterms:created>
  <dcterms:modified xsi:type="dcterms:W3CDTF">2017-05-10T20:53:29Z</dcterms:modified>
  <cp:category>Agência de Apresentações Profissionais</cp:category>
</cp:coreProperties>
</file>